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996" r:id="rId4"/>
  </p:sldMasterIdLst>
  <p:notesMasterIdLst>
    <p:notesMasterId r:id="rId35"/>
  </p:notesMasterIdLst>
  <p:handoutMasterIdLst>
    <p:handoutMasterId r:id="rId36"/>
  </p:handoutMasterIdLst>
  <p:sldIdLst>
    <p:sldId id="567" r:id="rId5"/>
    <p:sldId id="608" r:id="rId6"/>
    <p:sldId id="621" r:id="rId7"/>
    <p:sldId id="625" r:id="rId8"/>
    <p:sldId id="626" r:id="rId9"/>
    <p:sldId id="613" r:id="rId10"/>
    <p:sldId id="622" r:id="rId11"/>
    <p:sldId id="623" r:id="rId12"/>
    <p:sldId id="627" r:id="rId13"/>
    <p:sldId id="628" r:id="rId14"/>
    <p:sldId id="620" r:id="rId15"/>
    <p:sldId id="629" r:id="rId16"/>
    <p:sldId id="630" r:id="rId17"/>
    <p:sldId id="612" r:id="rId18"/>
    <p:sldId id="614" r:id="rId19"/>
    <p:sldId id="632" r:id="rId20"/>
    <p:sldId id="616" r:id="rId21"/>
    <p:sldId id="617" r:id="rId22"/>
    <p:sldId id="640" r:id="rId23"/>
    <p:sldId id="633" r:id="rId24"/>
    <p:sldId id="634" r:id="rId25"/>
    <p:sldId id="618" r:id="rId26"/>
    <p:sldId id="635" r:id="rId27"/>
    <p:sldId id="636" r:id="rId28"/>
    <p:sldId id="637" r:id="rId29"/>
    <p:sldId id="619" r:id="rId30"/>
    <p:sldId id="638" r:id="rId31"/>
    <p:sldId id="641" r:id="rId32"/>
    <p:sldId id="639" r:id="rId33"/>
    <p:sldId id="599" r:id="rId3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8CADAE"/>
    <a:srgbClr val="FF7C80"/>
    <a:srgbClr val="0000FF"/>
    <a:srgbClr val="DBE5F1"/>
    <a:srgbClr val="91EDF9"/>
    <a:srgbClr val="9DC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D1A6DE-0618-48D4-AE6A-A3A43F7F6E31}" v="9" dt="2020-09-22T18:24:55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89255" autoAdjust="0"/>
  </p:normalViewPr>
  <p:slideViewPr>
    <p:cSldViewPr>
      <p:cViewPr varScale="1">
        <p:scale>
          <a:sx n="66" d="100"/>
          <a:sy n="66" d="100"/>
        </p:scale>
        <p:origin x="1364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B9150261-3F5A-419F-8DAF-70936D5CAD68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0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9BDC5991-F04C-4C1F-A36E-F4B74A13ED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88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r">
              <a:defRPr sz="1200"/>
            </a:lvl1pPr>
          </a:lstStyle>
          <a:p>
            <a:fld id="{7D4685E7-5B58-449C-991A-BE3B42CBBF0C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59" tIns="46579" rIns="93159" bIns="465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3159" tIns="46579" rIns="93159" bIns="465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r">
              <a:defRPr sz="1200"/>
            </a:lvl1pPr>
          </a:lstStyle>
          <a:p>
            <a:fld id="{C6483C08-AC89-439F-ADFC-082C87A7F5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7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3505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2400" y="35052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24682" y="5572201"/>
            <a:ext cx="644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Presented by: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Ralph M. Martire, </a:t>
            </a:r>
            <a:r>
              <a:rPr lang="en-US" sz="1400" dirty="0"/>
              <a:t>Executive Director, Center for Tax and Budget Accountability and Arthur </a:t>
            </a:r>
            <a:r>
              <a:rPr lang="en-US" sz="1400" dirty="0" err="1"/>
              <a:t>Rubloff</a:t>
            </a:r>
            <a:r>
              <a:rPr lang="en-US" sz="1400" dirty="0"/>
              <a:t> Endowed Professor of Public Policy at Roosevelt University</a:t>
            </a:r>
          </a:p>
          <a:p>
            <a:pPr algn="ctr"/>
            <a:endParaRPr 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7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73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576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1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40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4946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2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1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5DF46A-C359-4DEB-A90A-0734CADA00B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1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2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7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682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dfeliu@ctbaonline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tbaonline.org/donate" TargetMode="External"/><Relationship Id="rId4" Type="http://schemas.openxmlformats.org/officeDocument/2006/relationships/hyperlink" Target="mailto:rmartire@ctbaonline.or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br>
              <a:rPr lang="en-US" sz="4400" i="1" dirty="0">
                <a:latin typeface="Times New Roman" pitchFamily="18" charset="0"/>
              </a:rPr>
            </a:b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/>
          <a:stretch/>
        </p:blipFill>
        <p:spPr>
          <a:xfrm>
            <a:off x="228600" y="227232"/>
            <a:ext cx="4800600" cy="1049440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705600" y="318784"/>
            <a:ext cx="2209800" cy="762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70 East Lake Street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Suite 1700 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Chicago, IL  60601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www.ctbaonline.org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ts val="1000"/>
              </a:spcAft>
            </a:pP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228600" y="1521710"/>
            <a:ext cx="8686800" cy="17526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Gentrification and Property Tax Exemptions in the City of Chicago</a:t>
            </a:r>
            <a:endParaRPr lang="en-US" sz="4000" i="1" dirty="0">
              <a:solidFill>
                <a:srgbClr val="D16349"/>
              </a:solidFill>
            </a:endParaRPr>
          </a:p>
        </p:txBody>
      </p:sp>
      <p:sp>
        <p:nvSpPr>
          <p:cNvPr id="9" name="Subtitle 3"/>
          <p:cNvSpPr txBox="1">
            <a:spLocks/>
          </p:cNvSpPr>
          <p:nvPr/>
        </p:nvSpPr>
        <p:spPr>
          <a:xfrm>
            <a:off x="1066800" y="3579110"/>
            <a:ext cx="7239000" cy="190729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2" name="Subtitle 3"/>
          <p:cNvSpPr txBox="1">
            <a:spLocks/>
          </p:cNvSpPr>
          <p:nvPr/>
        </p:nvSpPr>
        <p:spPr>
          <a:xfrm>
            <a:off x="1066800" y="3733800"/>
            <a:ext cx="72390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5" name="Subtitle 3"/>
          <p:cNvSpPr>
            <a:spLocks noGrp="1"/>
          </p:cNvSpPr>
          <p:nvPr>
            <p:ph type="subTitle" idx="1"/>
          </p:nvPr>
        </p:nvSpPr>
        <p:spPr>
          <a:xfrm>
            <a:off x="457200" y="3619219"/>
            <a:ext cx="8458200" cy="1752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October 2, 2020</a:t>
            </a:r>
          </a:p>
        </p:txBody>
      </p:sp>
    </p:spTree>
    <p:extLst>
      <p:ext uri="{BB962C8B-B14F-4D97-AF65-F5344CB8AC3E}">
        <p14:creationId xmlns:p14="http://schemas.microsoft.com/office/powerpoint/2010/main" val="2965039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MAP of median home value by tract (level)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AA6E169-1B9E-49F4-BC69-ADAD835C110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7" t="17979" r="12251" b="8402"/>
          <a:stretch/>
        </p:blipFill>
        <p:spPr>
          <a:xfrm>
            <a:off x="1372728" y="1752600"/>
            <a:ext cx="6435120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Income, Housing and Population in the City of Chicago by Tracts in 2013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F1A1AF-D0BE-45C1-A701-EF6700A6F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7" r="2637"/>
          <a:stretch/>
        </p:blipFill>
        <p:spPr>
          <a:xfrm>
            <a:off x="762582" y="2209800"/>
            <a:ext cx="761273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0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Income, Housing and Population in the City of Chicago by Tracts in 2018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9641A5-038D-4452-A6C6-35FE16258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4" y="2286000"/>
            <a:ext cx="711401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6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Gentrified Tracts under definition 1 for 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4E95B-AD39-4748-923D-654879195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18044" r="38333" b="21215"/>
          <a:stretch/>
        </p:blipFill>
        <p:spPr>
          <a:xfrm>
            <a:off x="1279342" y="1676400"/>
            <a:ext cx="65792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Statistics – Def. #1 (75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BEECB0-41E5-4789-9A61-B9C23F220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4" t="15926" r="22499" b="45556"/>
          <a:stretch/>
        </p:blipFill>
        <p:spPr>
          <a:xfrm>
            <a:off x="685800" y="3673479"/>
            <a:ext cx="5867400" cy="24605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728B7B-DBF1-4060-9F74-96889B5AC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16394" r="20101" b="46915"/>
          <a:stretch/>
        </p:blipFill>
        <p:spPr>
          <a:xfrm>
            <a:off x="381000" y="1524000"/>
            <a:ext cx="6324600" cy="219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1910868-8690-4893-B380-5A96A0E45657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EDF15B-0939-412D-A003-AEC27DA9FD72}"/>
              </a:ext>
            </a:extLst>
          </p:cNvPr>
          <p:cNvSpPr txBox="1"/>
          <p:nvPr/>
        </p:nvSpPr>
        <p:spPr>
          <a:xfrm>
            <a:off x="6629400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65328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4619E2-971F-4FED-9BDA-B8DAFA3A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09600" y="1516791"/>
            <a:ext cx="5867400" cy="4622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Def. #1 (90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C9336B9-0A34-43BE-8650-042033E1D57E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E682FE5-9945-43A1-A124-F94E46878B81}"/>
              </a:ext>
            </a:extLst>
          </p:cNvPr>
          <p:cNvSpPr txBox="1"/>
          <p:nvPr/>
        </p:nvSpPr>
        <p:spPr>
          <a:xfrm>
            <a:off x="6553200" y="4953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1844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Gentrified Tracts under definition 2 for 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62586B-FFC6-4AB7-A6EC-6895FE0B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18044" r="38333" b="21852"/>
          <a:stretch/>
        </p:blipFill>
        <p:spPr>
          <a:xfrm>
            <a:off x="1322203" y="1676400"/>
            <a:ext cx="65361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6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Def. #2 (75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1A4603-C031-4AFC-9AF5-536F8B52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85800" y="1523999"/>
            <a:ext cx="5715000" cy="45027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6F58CDE-3881-4489-BEF5-B240E373C462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97E05C-EA5C-4DF0-9DD3-4FB7D014EE34}"/>
              </a:ext>
            </a:extLst>
          </p:cNvPr>
          <p:cNvSpPr txBox="1"/>
          <p:nvPr/>
        </p:nvSpPr>
        <p:spPr>
          <a:xfrm>
            <a:off x="6590016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67591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Def. #2 (90</a:t>
            </a:r>
            <a:r>
              <a:rPr lang="en-US" baseline="30000" dirty="0"/>
              <a:t>th</a:t>
            </a:r>
            <a:r>
              <a:rPr lang="en-US" dirty="0"/>
              <a:t> per)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1CAE17-6814-42A2-B59D-71E80E27D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3334" r="21667" b="39630"/>
          <a:stretch/>
        </p:blipFill>
        <p:spPr>
          <a:xfrm>
            <a:off x="609600" y="1600200"/>
            <a:ext cx="6047232" cy="2362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625497-C5B7-4D8F-876C-9F2BBB178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5261" r="22500" b="36667"/>
          <a:stretch/>
        </p:blipFill>
        <p:spPr>
          <a:xfrm>
            <a:off x="609600" y="3886200"/>
            <a:ext cx="5791200" cy="23623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C7F5076-F904-485C-A9D7-9A697E437EF5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A4437E-9C7A-4CE2-B681-2DEBB1815112}"/>
              </a:ext>
            </a:extLst>
          </p:cNvPr>
          <p:cNvSpPr txBox="1"/>
          <p:nvPr/>
        </p:nvSpPr>
        <p:spPr>
          <a:xfrm>
            <a:off x="6590016" y="481436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62734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Comments on summary statistics for outcome variables in levels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600200"/>
            <a:ext cx="85039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59 and 22 tracts meet definition #1 under the 75</a:t>
            </a:r>
            <a:r>
              <a:rPr lang="en-US" sz="2000" baseline="30000" dirty="0"/>
              <a:t>th</a:t>
            </a:r>
            <a:r>
              <a:rPr lang="en-US" sz="2000" dirty="0"/>
              <a:t> and 90</a:t>
            </a:r>
            <a:r>
              <a:rPr lang="en-US" sz="2000" baseline="30000" dirty="0"/>
              <a:t>th</a:t>
            </a:r>
            <a:r>
              <a:rPr lang="en-US" sz="2000" dirty="0"/>
              <a:t> percentile, respectively</a:t>
            </a:r>
          </a:p>
          <a:p>
            <a:endParaRPr lang="en-US" sz="2000" dirty="0"/>
          </a:p>
          <a:p>
            <a:r>
              <a:rPr lang="en-US" sz="2000" dirty="0"/>
              <a:t>64 and 18 tracts meet definition #2 under the 75</a:t>
            </a:r>
            <a:r>
              <a:rPr lang="en-US" sz="2000" baseline="30000" dirty="0"/>
              <a:t>th</a:t>
            </a:r>
            <a:r>
              <a:rPr lang="en-US" sz="2000" dirty="0"/>
              <a:t> and 90</a:t>
            </a:r>
            <a:r>
              <a:rPr lang="en-US" sz="2000" baseline="30000" dirty="0"/>
              <a:t>th</a:t>
            </a:r>
            <a:r>
              <a:rPr lang="en-US" sz="2000" dirty="0"/>
              <a:t> percentile, respectively</a:t>
            </a:r>
          </a:p>
          <a:p>
            <a:endParaRPr lang="en-US" sz="2000" dirty="0"/>
          </a:p>
          <a:p>
            <a:r>
              <a:rPr lang="en-US" sz="2000" dirty="0"/>
              <a:t>Gentrified tracts are initially less populated </a:t>
            </a:r>
          </a:p>
          <a:p>
            <a:endParaRPr lang="en-US" sz="2000" dirty="0"/>
          </a:p>
          <a:p>
            <a:r>
              <a:rPr lang="en-US" sz="2000" dirty="0"/>
              <a:t>Higher share of Latino population</a:t>
            </a:r>
          </a:p>
          <a:p>
            <a:endParaRPr lang="en-US" sz="2000" dirty="0"/>
          </a:p>
          <a:p>
            <a:r>
              <a:rPr lang="en-US" sz="2000" dirty="0"/>
              <a:t>Higher income and home values </a:t>
            </a:r>
          </a:p>
          <a:p>
            <a:endParaRPr lang="en-US" sz="2000" dirty="0"/>
          </a:p>
          <a:p>
            <a:r>
              <a:rPr lang="en-US" sz="2000" dirty="0"/>
              <a:t>Median and Mean rents are similar</a:t>
            </a:r>
          </a:p>
        </p:txBody>
      </p:sp>
    </p:spTree>
    <p:extLst>
      <p:ext uri="{BB962C8B-B14F-4D97-AF65-F5344CB8AC3E}">
        <p14:creationId xmlns:p14="http://schemas.microsoft.com/office/powerpoint/2010/main" val="3397186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NHS clients’ characteristics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E62D114-6D1C-4BA8-91DB-01277DE50C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r>
              <a:rPr lang="en-US" dirty="0"/>
              <a:t>Median annual income of $61,980</a:t>
            </a:r>
          </a:p>
          <a:p>
            <a:endParaRPr lang="en-US" dirty="0"/>
          </a:p>
          <a:p>
            <a:r>
              <a:rPr lang="en-US" dirty="0"/>
              <a:t>$200,000 as the assumed typical home value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$2,000 in annual property taxes for a typical NHS client (1% of home value and less than 4% of annual income)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56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 in Median Household Income under definition 1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83EC951-35AA-498F-B3EC-924D45FD5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18044" r="38333" b="21852"/>
          <a:stretch/>
        </p:blipFill>
        <p:spPr>
          <a:xfrm>
            <a:off x="1153164" y="1600200"/>
            <a:ext cx="687424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9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MAP of tracts increase home values under </a:t>
            </a:r>
            <a:r>
              <a:rPr lang="en-US" dirty="0" err="1"/>
              <a:t>defition</a:t>
            </a:r>
            <a:r>
              <a:rPr lang="en-US" dirty="0"/>
              <a:t> #1 at the 75</a:t>
            </a:r>
            <a:r>
              <a:rPr lang="en-US" baseline="30000" dirty="0"/>
              <a:t>th</a:t>
            </a:r>
            <a:r>
              <a:rPr lang="en-US" dirty="0"/>
              <a:t> perc (use colors)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7B0367-B860-49DF-9117-1048FC36B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18045" r="38333" b="21743"/>
          <a:stretch/>
        </p:blipFill>
        <p:spPr>
          <a:xfrm>
            <a:off x="1271852" y="1676400"/>
            <a:ext cx="663687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47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Changes – Def. #1  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1B1444-A90F-4E9E-A690-F4226DE67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20371" r="23333" b="12963"/>
          <a:stretch/>
        </p:blipFill>
        <p:spPr>
          <a:xfrm>
            <a:off x="1237488" y="1615270"/>
            <a:ext cx="6705600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57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Comments on summary statistics for changes in outcomes under definition 1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752600"/>
            <a:ext cx="8503920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Home values, rents, income, and population increase significantly in gentrified tracts</a:t>
            </a:r>
          </a:p>
          <a:p>
            <a:r>
              <a:rPr lang="en-US" sz="2800" dirty="0"/>
              <a:t>Gentrification occurs mainly in Latino tracts and neighborhoods </a:t>
            </a:r>
          </a:p>
          <a:p>
            <a:r>
              <a:rPr lang="en-US" sz="2800" dirty="0"/>
              <a:t>Share of black or African American individuals decline in both gentrified and not gentrified tracts</a:t>
            </a:r>
          </a:p>
          <a:p>
            <a:r>
              <a:rPr lang="en-US" sz="2800" dirty="0"/>
              <a:t>Home values increased between 12% and 18%, and rents increase between 16% and 23% in gentrified tracts between 2013 and 2018</a:t>
            </a:r>
          </a:p>
        </p:txBody>
      </p:sp>
    </p:spTree>
    <p:extLst>
      <p:ext uri="{BB962C8B-B14F-4D97-AF65-F5344CB8AC3E}">
        <p14:creationId xmlns:p14="http://schemas.microsoft.com/office/powerpoint/2010/main" val="1557532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 in median income under </a:t>
            </a:r>
            <a:r>
              <a:rPr lang="en-US" dirty="0" err="1"/>
              <a:t>defition</a:t>
            </a:r>
            <a:r>
              <a:rPr lang="en-US" dirty="0"/>
              <a:t> #2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F8C1DA-61DE-4B0C-B516-4FA47953F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18044" r="38333" b="21852"/>
          <a:stretch/>
        </p:blipFill>
        <p:spPr>
          <a:xfrm>
            <a:off x="1300867" y="1600200"/>
            <a:ext cx="653616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17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 in home values under definition #2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 23,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459450-D7CA-4F9A-9FB7-0CEEF8F1D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6" t="18044" r="38333" b="21852"/>
          <a:stretch/>
        </p:blipFill>
        <p:spPr>
          <a:xfrm>
            <a:off x="1209511" y="1600200"/>
            <a:ext cx="676155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54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Summary Statistics – Changes – Def. #2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42E8B4-A674-4308-819D-5E2CC0C76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9" t="18889" r="25000" b="12963"/>
          <a:stretch/>
        </p:blipFill>
        <p:spPr>
          <a:xfrm>
            <a:off x="1584789" y="1600200"/>
            <a:ext cx="5974422" cy="45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6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925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Comments on summary statistics under def #2   </a:t>
            </a:r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2EFBF6B7-A6CD-4D7C-BDB4-45F83DD8DE50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752600"/>
            <a:ext cx="8503920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 values, rents, income, and population increase significantly in gentrified tracts according to definition 2</a:t>
            </a:r>
          </a:p>
          <a:p>
            <a:endParaRPr lang="en-US" sz="2400" dirty="0"/>
          </a:p>
          <a:p>
            <a:r>
              <a:rPr lang="en-US" sz="2400" dirty="0"/>
              <a:t>Gentrification locates significantly more in Latino tracts. </a:t>
            </a:r>
          </a:p>
          <a:p>
            <a:endParaRPr lang="en-US" sz="2400" dirty="0"/>
          </a:p>
          <a:p>
            <a:r>
              <a:rPr lang="en-US" sz="2400" dirty="0"/>
              <a:t>Home values increase on average between 13% and 22%, and rents increase between 18% and 20% in gentrified tracts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2944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8D75A-79D3-46F9-A0BB-F4FC098B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Gentrified Tracts under both definitions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31777C-CCB4-4907-A28C-5609D273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F72CAB-2ADA-4B89-A2B4-F3DA5D57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9403DE5-6E15-49E1-9E45-C30CF61458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2725" t="18264" r="38525" b="22171"/>
          <a:stretch/>
        </p:blipFill>
        <p:spPr>
          <a:xfrm>
            <a:off x="1264163" y="1600200"/>
            <a:ext cx="6652250" cy="45720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1756A3-6C29-4F1D-AE38-924DC210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9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C702B-5CB8-40A3-AF13-3F95588C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legislation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1FB85C-E6E3-4EC2-B6B0-478AE195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FFF5C-3742-462B-BD30-23A29E5B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BE1A2D2-31CB-4432-A928-6C9A5FC1D9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Remove static Household Income requirement and replace it by Median Household Income by year</a:t>
            </a:r>
          </a:p>
          <a:p>
            <a:r>
              <a:rPr lang="en-US" dirty="0"/>
              <a:t>Stricter income requirement must be complemented by a less strict increase in housing value requirements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72E757-B6DC-4E58-A3DA-CDCAFED7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45D14-ED23-40CB-9C07-6DAAF8E2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Longtime Homeowner exemptions Requirements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C2F01D-2D53-4674-9FF3-065934BE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082BB-31FB-47CC-B22B-38D831A4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1BC58F9-86D0-413F-A0F1-473D1A9934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 + years as principal residence or who, at least 5 years if that person received assistance as part of a government or nonprofit program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ousehold income of $100,000 or less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“Adjusted Homestead Value”: the lesser of the following property’s base homestead value increase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10% increase for each year after the base year for qualified taxpayers with a household income ranging [$75,000, $100,000]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7% increase for each year after the base year for qualified taxpayers with a household income of $75,000 or less, or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The property's equalized assessed value for the current tax year minus the general homestead deduction</a:t>
            </a:r>
          </a:p>
          <a:p>
            <a:endParaRPr lang="en-US" sz="4000" dirty="0">
              <a:latin typeface="Georgia (Cuerpo)"/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AE44E1-FC04-4DAF-99C6-72F66224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48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For More Information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143000" y="1524000"/>
            <a:ext cx="6861048" cy="3534716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dirty="0"/>
              <a:t>		</a:t>
            </a:r>
            <a:endParaRPr lang="en-US" dirty="0"/>
          </a:p>
          <a:p>
            <a:pPr lvl="0">
              <a:buClr>
                <a:srgbClr val="D16349"/>
              </a:buClr>
              <a:buNone/>
            </a:pPr>
            <a:r>
              <a:rPr lang="en-US" dirty="0" err="1">
                <a:solidFill>
                  <a:prstClr val="black"/>
                </a:solidFill>
              </a:rPr>
              <a:t>Drazzel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Feliu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Research Director, Center for Tax and Budget Accountability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(312) 332-2151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dfeliu@ctbaonline.org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</a:p>
          <a:p>
            <a:pPr>
              <a:buClr>
                <a:srgbClr val="D16349"/>
              </a:buClr>
              <a:buNone/>
            </a:pPr>
            <a:r>
              <a:rPr lang="en-US" dirty="0">
                <a:solidFill>
                  <a:prstClr val="black"/>
                </a:solidFill>
              </a:rPr>
              <a:t>Fernando Garcia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Research Intern, Center for Tax and Budget Accountability and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MPP Candidate at Harris School of Public Policy</a:t>
            </a:r>
          </a:p>
          <a:p>
            <a:pPr>
              <a:buNone/>
            </a:pPr>
            <a:r>
              <a:rPr lang="en-US" sz="2000" dirty="0"/>
              <a:t>		(312) 866-2886</a:t>
            </a:r>
          </a:p>
          <a:p>
            <a:pPr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prstClr val="blac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garciaf@</a:t>
            </a:r>
            <a:r>
              <a:rPr lang="en-US" sz="2000" dirty="0">
                <a:solidFill>
                  <a:prstClr val="black"/>
                </a:solidFill>
              </a:rPr>
              <a:t>uchicago.edu</a:t>
            </a:r>
          </a:p>
          <a:p>
            <a:pPr lvl="0">
              <a:buClr>
                <a:srgbClr val="D16349"/>
              </a:buCl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4970846"/>
            <a:ext cx="620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CTBA's principal goal is to ensure major policy systems work to promote social and economic justice. You can help strengthen our efforts by making a tax-deductible donation at </a:t>
            </a:r>
            <a:r>
              <a:rPr lang="en-US" b="1" i="1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www.ctbaonline.org/donate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3CA56C3A-CC5C-4722-AD95-83CB10B7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B73E4-593D-5C4C-A5DC-D58CB413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2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 in the City of Chicago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7BDC1914-D86D-48E9-8090-3F4BC5E729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18264" r="55937" b="21736"/>
          <a:stretch/>
        </p:blipFill>
        <p:spPr>
          <a:xfrm>
            <a:off x="2286000" y="1600200"/>
            <a:ext cx="4626238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0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Neighborhoods and Tracts in the City of Chicago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04E6F82-1FB0-4D9E-8090-027E4B5EEE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25369" r="53546" b="20946"/>
          <a:stretch/>
        </p:blipFill>
        <p:spPr>
          <a:xfrm>
            <a:off x="2342388" y="1676400"/>
            <a:ext cx="4495800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7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Gentrification definition #1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September,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2DF91F-D659-4053-BBC2-9C1B7AD9A97E}"/>
              </a:ext>
            </a:extLst>
          </p:cNvPr>
          <p:cNvSpPr txBox="1"/>
          <p:nvPr/>
        </p:nvSpPr>
        <p:spPr>
          <a:xfrm>
            <a:off x="533400" y="2503944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A37B0B-A4C7-40B1-81E1-6E8497D0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t="39630" r="37500" b="49999"/>
          <a:stretch/>
        </p:blipFill>
        <p:spPr>
          <a:xfrm>
            <a:off x="2022073" y="3968384"/>
            <a:ext cx="5093757" cy="1273439"/>
          </a:xfrm>
          <a:prstGeom prst="rect">
            <a:avLst/>
          </a:prstGeom>
        </p:spPr>
      </p:pic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804C7184-E4D9-4EC2-BA5D-FEC7C09687F3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600200"/>
            <a:ext cx="8503920" cy="4973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“</a:t>
            </a:r>
            <a:r>
              <a:rPr lang="en-US" sz="2600" dirty="0" err="1"/>
              <a:t>Gentriﬁable</a:t>
            </a:r>
            <a:r>
              <a:rPr lang="en-US" sz="2600" dirty="0"/>
              <a:t>” tract: household income must be below the median in 2013 ($58,676)</a:t>
            </a:r>
          </a:p>
          <a:p>
            <a:r>
              <a:rPr lang="en-US" sz="2600" u="sng" dirty="0"/>
              <a:t>Definition 1</a:t>
            </a:r>
            <a:r>
              <a:rPr lang="en-US" sz="2600" dirty="0"/>
              <a:t>: we use Tracts that experienced large positive changes (75</a:t>
            </a:r>
            <a:r>
              <a:rPr lang="en-US" sz="2600" baseline="30000" dirty="0"/>
              <a:t>th</a:t>
            </a:r>
            <a:r>
              <a:rPr lang="en-US" sz="2600" dirty="0"/>
              <a:t> and 90</a:t>
            </a:r>
            <a:r>
              <a:rPr lang="en-US" sz="2600" baseline="30000" dirty="0"/>
              <a:t>th</a:t>
            </a:r>
            <a:r>
              <a:rPr lang="en-US" sz="2600" dirty="0"/>
              <a:t> percentiles) in population aged+25 with a Bachelor Degree or Higher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Large positive changes in bachelor variable are a good indicator of displacements of high-income people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6802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B6D69-AECC-4142-B99D-3216A231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Gentrification definition #2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E6FA13-81A3-4A4D-80B4-84466C08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7AA70D-0DC5-4080-A962-11AB39FB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498FBD-E9C8-4582-A282-776AB9A0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B65BF10-F5BD-4880-9E5C-8A306D0A35AF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527048"/>
            <a:ext cx="8503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Definition 2</a:t>
            </a:r>
            <a:r>
              <a:rPr lang="en-US" dirty="0"/>
              <a:t>: we use Tracts that experienced large positive changes (75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percentiles) in white population, excluding Latinos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Large positive changes in race demographics indicate where gentriﬁcation is likely to occur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8730F8F-C7A8-46A4-96E0-A862E11A9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00" t="33363" r="40000" b="57407"/>
          <a:stretch/>
        </p:blipFill>
        <p:spPr>
          <a:xfrm>
            <a:off x="2341900" y="3200400"/>
            <a:ext cx="4460199" cy="13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representation of percentile 75</a:t>
            </a:r>
            <a:r>
              <a:rPr lang="en-US" baseline="30000" dirty="0"/>
              <a:t>th</a:t>
            </a:r>
            <a:r>
              <a:rPr lang="en-US" dirty="0"/>
              <a:t> and 90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E4D6280E-40FD-4F63-908E-7ADEFCB68D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CE92E6DD-576A-4391-8E3D-A8A9C3282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0AD4AE0-2CD4-4FB1-8A8C-2FB9847E9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20371" r="38333" b="15926"/>
          <a:stretch/>
        </p:blipFill>
        <p:spPr>
          <a:xfrm>
            <a:off x="1054402" y="1600200"/>
            <a:ext cx="7029099" cy="45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Median Household Income by Tracts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1672892-8DD6-48E5-A338-21C79E285B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t="16597" r="12149" b="7637"/>
          <a:stretch/>
        </p:blipFill>
        <p:spPr>
          <a:xfrm>
            <a:off x="1508036" y="1676400"/>
            <a:ext cx="6121831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45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0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C0A2FD4823409AE217E078969B68" ma:contentTypeVersion="8" ma:contentTypeDescription="Create a new document." ma:contentTypeScope="" ma:versionID="ac9967540041af644274c69c16551d0d">
  <xsd:schema xmlns:xsd="http://www.w3.org/2001/XMLSchema" xmlns:xs="http://www.w3.org/2001/XMLSchema" xmlns:p="http://schemas.microsoft.com/office/2006/metadata/properties" xmlns:ns2="5bbd42ae-a40a-4b7c-b0a6-90cc00929302" targetNamespace="http://schemas.microsoft.com/office/2006/metadata/properties" ma:root="true" ma:fieldsID="a37f283e365a41c33c7de2a5877543af" ns2:_="">
    <xsd:import namespace="5bbd42ae-a40a-4b7c-b0a6-90cc009293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d42ae-a40a-4b7c-b0a6-90cc00929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7CC411-45AB-44A5-B6EA-1716D41505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733AB8-5B36-4BC8-A771-0A2A162638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bd42ae-a40a-4b7c-b0a6-90cc009293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9E92E0-A317-46BC-AA15-31E6D4810A3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38204</TotalTime>
  <Words>1256</Words>
  <Application>Microsoft Office PowerPoint</Application>
  <PresentationFormat>Presentación en pantalla (4:3)</PresentationFormat>
  <Paragraphs>193</Paragraphs>
  <Slides>30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9" baseType="lpstr">
      <vt:lpstr>Arial</vt:lpstr>
      <vt:lpstr>Calibri</vt:lpstr>
      <vt:lpstr>Georgia</vt:lpstr>
      <vt:lpstr>Georgia (Cuerpo)</vt:lpstr>
      <vt:lpstr>Helvetica</vt:lpstr>
      <vt:lpstr>Times New Roman</vt:lpstr>
      <vt:lpstr>Wingdings</vt:lpstr>
      <vt:lpstr>Wingdings 2</vt:lpstr>
      <vt:lpstr>10_Civic</vt:lpstr>
      <vt:lpstr> </vt:lpstr>
      <vt:lpstr>NHS clients’ characteristics</vt:lpstr>
      <vt:lpstr>Longtime Homeowner exemptions Requirements</vt:lpstr>
      <vt:lpstr>Neighborhoods in the City of Chicago</vt:lpstr>
      <vt:lpstr>Neighborhoods and Tracts in the City of Chicago</vt:lpstr>
      <vt:lpstr>Gentrification definition #1</vt:lpstr>
      <vt:lpstr>Gentrification definition #2</vt:lpstr>
      <vt:lpstr>Visual representation of percentile 75th and 90th </vt:lpstr>
      <vt:lpstr>Median Household Income by Tracts </vt:lpstr>
      <vt:lpstr>MAP of median home value by tract (level) </vt:lpstr>
      <vt:lpstr>Income, Housing and Population in the City of Chicago by Tracts in 2013</vt:lpstr>
      <vt:lpstr>Income, Housing and Population in the City of Chicago by Tracts in 2018</vt:lpstr>
      <vt:lpstr>Gentrified Tracts under definition 1 for 75th and 90th percentile</vt:lpstr>
      <vt:lpstr>Summary Statistics – Def. #1 (75th per)</vt:lpstr>
      <vt:lpstr>Presentación de PowerPoint</vt:lpstr>
      <vt:lpstr>Gentrified Tracts under definition 2 for 75th and 90th percentile</vt:lpstr>
      <vt:lpstr>Presentación de PowerPoint</vt:lpstr>
      <vt:lpstr>Presentación de PowerPoint</vt:lpstr>
      <vt:lpstr>Presentación de PowerPoint</vt:lpstr>
      <vt:lpstr>Increase in Median Household Income under definition 1 at the 75th percentile</vt:lpstr>
      <vt:lpstr>MAP of tracts increase home values under defition #1 at the 75th perc (use colors)</vt:lpstr>
      <vt:lpstr>Presentación de PowerPoint</vt:lpstr>
      <vt:lpstr>Presentación de PowerPoint</vt:lpstr>
      <vt:lpstr>Increase in median income under defition #2 at the 75th percentile</vt:lpstr>
      <vt:lpstr>Increase in home values under definition #2 at the 75th percentile</vt:lpstr>
      <vt:lpstr>Presentación de PowerPoint</vt:lpstr>
      <vt:lpstr>Presentación de PowerPoint</vt:lpstr>
      <vt:lpstr>Gentrified Tracts under both definitions at the 75th percentile</vt:lpstr>
      <vt:lpstr>Recommendations for legislation </vt:lpstr>
      <vt:lpstr>For 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Illinois General Fund Budget and the Long-Term Causes of the Unfunded Pension Liability</dc:title>
  <dc:creator>tschonberger</dc:creator>
  <cp:lastModifiedBy>Fernando García</cp:lastModifiedBy>
  <cp:revision>553</cp:revision>
  <cp:lastPrinted>2019-10-29T15:00:12Z</cp:lastPrinted>
  <dcterms:created xsi:type="dcterms:W3CDTF">2013-07-24T15:20:16Z</dcterms:created>
  <dcterms:modified xsi:type="dcterms:W3CDTF">2020-09-22T20:34:49Z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0x010100245EC0A2FD4823409AE217E078969B68</vt:lpwstr>
  </property>
</Properties>
</file>